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7" r:id="rId3"/>
    <p:sldId id="258" r:id="rId4"/>
    <p:sldId id="286" r:id="rId5"/>
    <p:sldId id="273" r:id="rId6"/>
    <p:sldId id="281" r:id="rId7"/>
    <p:sldId id="282" r:id="rId8"/>
    <p:sldId id="283" r:id="rId9"/>
    <p:sldId id="284" r:id="rId10"/>
    <p:sldId id="274" r:id="rId11"/>
    <p:sldId id="287" r:id="rId12"/>
    <p:sldId id="275" r:id="rId13"/>
    <p:sldId id="289" r:id="rId14"/>
    <p:sldId id="288" r:id="rId15"/>
    <p:sldId id="290" r:id="rId16"/>
  </p:sldIdLst>
  <p:sldSz cx="12192000" cy="6858000"/>
  <p:notesSz cx="6858000" cy="9144000"/>
  <p:embeddedFontLst>
    <p:embeddedFont>
      <p:font typeface="Nunito Sans" charset="0"/>
      <p:regular r:id="rId22"/>
      <p:bold r:id="rId23"/>
      <p:italic r:id="rId24"/>
      <p:boldItalic r:id="rId25"/>
    </p:embeddedFont>
    <p:embeddedFont>
      <p:font typeface="Nunito Sans Light" charset="0"/>
      <p:regular r:id="rId26"/>
      <p:italic r:id="rId27"/>
    </p:embeddedFont>
    <p:embeddedFont>
      <p:font typeface="Nunito Sans ExtraBold" charset="0"/>
      <p:bold r:id="rId28"/>
    </p:embeddedFont>
  </p:embeddedFontLst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2" userDrawn="1">
          <p15:clr>
            <a:srgbClr val="A4A3A4"/>
          </p15:clr>
        </p15:guide>
        <p15:guide id="2" pos="383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90BBC1"/>
    <a:srgbClr val="A5CDD1"/>
    <a:srgbClr val="D1E5EA"/>
    <a:srgbClr val="F8FAF9"/>
    <a:srgbClr val="E6E6E6"/>
    <a:srgbClr val="4C4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291" autoAdjust="0"/>
  </p:normalViewPr>
  <p:slideViewPr>
    <p:cSldViewPr snapToGrid="0" showGuides="1">
      <p:cViewPr>
        <p:scale>
          <a:sx n="50" d="100"/>
          <a:sy n="50" d="100"/>
        </p:scale>
        <p:origin x="1664" y="904"/>
      </p:cViewPr>
      <p:guideLst>
        <p:guide orient="horz" pos="2312"/>
        <p:guide pos="383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2.xml"/><Relationship Id="rId28" Type="http://schemas.openxmlformats.org/officeDocument/2006/relationships/font" Target="fonts/font7.fntdata"/><Relationship Id="rId27" Type="http://schemas.openxmlformats.org/officeDocument/2006/relationships/font" Target="fonts/font6.fntdata"/><Relationship Id="rId26" Type="http://schemas.openxmlformats.org/officeDocument/2006/relationships/font" Target="fonts/font5.fntdata"/><Relationship Id="rId25" Type="http://schemas.openxmlformats.org/officeDocument/2006/relationships/font" Target="fonts/font4.fntdata"/><Relationship Id="rId24" Type="http://schemas.openxmlformats.org/officeDocument/2006/relationships/font" Target="fonts/font3.fntdata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Nunito Sans ExtraBold" charset="0"/>
                <a:ea typeface="Nunito Sans" charset="0"/>
                <a:cs typeface="Nunito Sans" charset="0"/>
              </a:rPr>
            </a:fld>
            <a:endParaRPr lang="zh-CN" altLang="en-US">
              <a:latin typeface="Nunito Sans ExtraBold" charset="0"/>
              <a:ea typeface="Nunito Sans" charset="0"/>
              <a:cs typeface="Nunito Sans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443EBE89-AAC7-48B1-92F5-A99283D773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7CC1DC1D-7B54-4897-BDCA-22D6E8D80F1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Nunito Sans" charset="0"/>
        <a:ea typeface="Nunito Sans" charset="0"/>
        <a:cs typeface="Nunito Sans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ACB7F206-C3C8-4DAB-991D-51FD0EFA122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unito Sans" charset="0"/>
                <a:ea typeface="Nunito Sans" charset="0"/>
                <a:cs typeface="Nunito Sans" charset="0"/>
              </a:defRPr>
            </a:lvl1pPr>
          </a:lstStyle>
          <a:p>
            <a:fld id="{0B6C3033-526C-412E-BF43-826F46C4C7A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Nunito Sans Light" charset="0"/>
          <a:ea typeface="Nunito Sans Light" charset="0"/>
          <a:cs typeface="Nunito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unito Sans" charset="0"/>
          <a:ea typeface="Nunito Sans" charset="0"/>
          <a:cs typeface="Nunito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3" name="矩形 2"/>
          <p:cNvSpPr/>
          <p:nvPr/>
        </p:nvSpPr>
        <p:spPr>
          <a:xfrm rot="19920000">
            <a:off x="774065" y="-2743835"/>
            <a:ext cx="12708890" cy="1181036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4" name="图片 3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438400" y="-2216150"/>
            <a:ext cx="6845300" cy="117221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82905" y="-1037590"/>
            <a:ext cx="11043285" cy="6969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411110" y="2424397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01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436112" y="3395990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Enterprise Software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433075" y="2243422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02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590415" y="3002915"/>
            <a:ext cx="3043555" cy="1346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Cloud Computing  it’s Services and benifits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782065" y="2332957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03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633712" y="3395990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DBMS 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58446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04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36112" y="5111158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  <a:sym typeface="+mn-ea"/>
              </a:rPr>
              <a:t>Benifits of cloud computing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2987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05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69862" y="5073058"/>
            <a:ext cx="3151414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OCI and It’s architecture</a:t>
            </a:r>
            <a:endParaRPr lang="en-US" altLang="zh-CN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782065" y="4432300"/>
            <a:ext cx="854710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A5CDD1"/>
                </a:solidFill>
                <a:latin typeface="Nunito Sans ExtraBold" charset="0"/>
                <a:ea typeface="Nunito Sans ExtraBold" charset="0"/>
                <a:cs typeface="Arial" panose="020B0604020202020204" pitchFamily="34" charset="0"/>
              </a:rPr>
              <a:t>06</a:t>
            </a:r>
            <a:endParaRPr lang="zh-CN" altLang="en-US" sz="4400" b="1" dirty="0">
              <a:solidFill>
                <a:srgbClr val="A5CDD1"/>
              </a:solidFill>
              <a:latin typeface="Nunito Sans ExtraBold" charset="0"/>
              <a:ea typeface="Nunito Sans ExtraBold" charset="0"/>
              <a:cs typeface="Arial" panose="020B0604020202020204" pitchFamily="34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7633712" y="5111158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Cloud Models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1437005" y="485140"/>
            <a:ext cx="9060815" cy="184785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5400" spc="-300" dirty="0">
                <a:ln w="15875">
                  <a:solidFill>
                    <a:schemeClr val="accent1"/>
                  </a:solidFill>
                </a:ln>
                <a:noFill/>
                <a:effectLst/>
                <a:latin typeface="Nunito Sans ExtraBold" charset="0"/>
                <a:ea typeface="Nunito Sans ExtraBold" charset="0"/>
                <a:cs typeface="Nunito Sans" charset="0"/>
                <a:sym typeface="+mn-ea"/>
              </a:rPr>
              <a:t>INTRODUCTION TO ORACLE,  CLOUD &amp; AGILE</a:t>
            </a:r>
            <a:endParaRPr lang="en-US" altLang="zh-CN" sz="5400" b="1" cap="all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Open Sans ExtraBold" panose="020B0906030804020204" charset="0"/>
              <a:ea typeface="Nunito Sans" charset="0"/>
              <a:cs typeface="Open Sans ExtraBold" panose="020B0906030804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560" y="941070"/>
            <a:ext cx="10810240" cy="5236210"/>
          </a:xfrm>
        </p:spPr>
        <p:txBody>
          <a:bodyPr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sz="2400" b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Scrum and it’s need</a:t>
            </a:r>
            <a:endParaRPr lang="en-US" sz="2400" b="1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Scrum is an agile framework for developing and delivering complex products.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emphasizes teamwork, accountability, and iterative progress toward a well-defined goal.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Used in software development but applicable to other industries.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200400" lvl="7" indent="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sz="2400" b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Key Principle of Scrum</a:t>
            </a:r>
            <a:endParaRPr lang="en-US" sz="2400" b="1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3200400" lvl="7" indent="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400" b="1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Transparency</a:t>
            </a:r>
            <a:r>
              <a:rPr lang="en-US"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– Work progress is visible to all stakeholders.</a:t>
            </a:r>
            <a:endParaRPr sz="24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Inspection</a:t>
            </a:r>
            <a:r>
              <a:rPr lang="en-US"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– Regular check-ins and adaptations ensure continuous improvement.</a:t>
            </a:r>
            <a:endParaRPr sz="24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Adaptation</a:t>
            </a:r>
            <a:r>
              <a:rPr lang="en-US"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– Adjustments are made based on feedback and changes in requirements.</a:t>
            </a:r>
            <a:endParaRPr lang="en-US" sz="2400" b="1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324610" y="1454150"/>
            <a:ext cx="7031355" cy="2499360"/>
          </a:xfrm>
          <a:prstGeom prst="rect">
            <a:avLst/>
          </a:prstGeom>
          <a:solidFill>
            <a:schemeClr val="bg1"/>
          </a:solidFill>
          <a:ln w="19050">
            <a:solidFill>
              <a:srgbClr val="90BB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20293" y="640045"/>
            <a:ext cx="315141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charset="0"/>
                <a:ea typeface="Nunito Sans" charset="0"/>
                <a:cs typeface="Times New Roman" panose="02020603050405020304" charset="0"/>
              </a:rPr>
              <a:t>Benifits of Scrum</a:t>
            </a:r>
            <a:endParaRPr lang="en-US" altLang="zh-CN" sz="2400" b="1" dirty="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charset="0"/>
              <a:ea typeface="Nunito Sans" charset="0"/>
              <a:cs typeface="Times New Roman" panose="020206030504050203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362075" y="2240280"/>
            <a:ext cx="5772150" cy="14300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Increased flexibility and adaptability.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Faster delivery of high-quality products.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Improved collaboration and communication.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Continuous improvement through feedback.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cs typeface="Arial" panose="020B0604020202020204" pitchFamily="34" charset="0"/>
            </a:endParaRPr>
          </a:p>
        </p:txBody>
      </p:sp>
      <p:pic>
        <p:nvPicPr>
          <p:cNvPr id="179" name="Google Shape;179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527239" y="2070530"/>
            <a:ext cx="3749225" cy="292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570" y="408940"/>
            <a:ext cx="10857230" cy="5768340"/>
          </a:xfrm>
        </p:spPr>
        <p:txBody>
          <a:bodyPr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        </a:t>
            </a:r>
            <a:r>
              <a:rPr lang="en-US" sz="24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Scrum Roles</a:t>
            </a:r>
            <a:br>
              <a:rPr lang="en-US" sz="24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br>
            <a:endParaRPr lang="en-US"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endParaRPr lang="en-US"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Product Owner: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Defines product vision and prioritizes backlog items.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Scrum Master: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Facilitates Scrum process and removes obstacles.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Development Team: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Cross-functional team that delivers product increments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sz="2000"/>
          </a:p>
        </p:txBody>
      </p:sp>
      <p:pic>
        <p:nvPicPr>
          <p:cNvPr id="151" name="Google Shape;151;p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451975" y="2692295"/>
            <a:ext cx="4309199" cy="3963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695" y="798830"/>
            <a:ext cx="12284710" cy="5568315"/>
          </a:xfrm>
        </p:spPr>
        <p:txBody>
          <a:bodyPr>
            <a:normAutofit lnSpcReduction="20000"/>
          </a:bodyPr>
          <a:p>
            <a:pPr marL="3200400" lvl="7" indent="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sz="2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Common Challenges in Scrum</a:t>
            </a:r>
            <a:endParaRPr lang="en-US" sz="2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endParaRPr lang="en-US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Resistance to change.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Poor backlog management.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Incomplete or unclear requirements.   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Lack of team collaboration.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sz="2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sz="2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Over all summary about Scrum</a:t>
            </a:r>
            <a:endParaRPr lang="en-US" sz="24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endParaRPr lang="en-US" sz="2400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Scrum enables agile project management with iterative development.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Key roles: Product Owner, Scrum Master, Development Team.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Events and artifacts ensure transparency and continuous improvement.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Next Steps: Start applying Scrum in your projects!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endParaRPr lang="en-US" sz="2000"/>
          </a:p>
        </p:txBody>
      </p:sp>
      <p:pic>
        <p:nvPicPr>
          <p:cNvPr id="186" name="Google Shape;186;p1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6440805" y="1217930"/>
            <a:ext cx="4301490" cy="2926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pPr algn="ctr"/>
            <a:endParaRPr lang="en-US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algn="ctr"/>
            <a:endParaRPr lang="en-US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ctr">
              <a:buNone/>
            </a:pPr>
            <a:endParaRPr lang="en-US" sz="4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ctr">
              <a:buNone/>
            </a:pPr>
            <a:r>
              <a:rPr lang="en-US" sz="44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Thankyou</a:t>
            </a:r>
            <a:endParaRPr lang="en-US" sz="44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r">
              <a:buNone/>
            </a:pPr>
            <a:endParaRPr lang="en-US" sz="4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r">
              <a:buNone/>
            </a:pPr>
            <a:endParaRPr lang="en-US" sz="4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r">
              <a:buNone/>
            </a:pPr>
            <a:endParaRPr lang="en-US" sz="4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  <a:p>
            <a:pPr marL="0" indent="0" algn="r">
              <a:buNone/>
            </a:pPr>
            <a:r>
              <a:rPr lang="en-US" sz="4000" b="1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Trainer: Praveenkumar P</a:t>
            </a:r>
            <a:endParaRPr lang="en-US" sz="4000" b="1"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3" name="矩形 2"/>
          <p:cNvSpPr/>
          <p:nvPr/>
        </p:nvSpPr>
        <p:spPr>
          <a:xfrm rot="19920000">
            <a:off x="880110" y="-1506855"/>
            <a:ext cx="12911455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4" name="图片 3" descr="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/>
          <a:stretch>
            <a:fillRect/>
          </a:stretch>
        </p:blipFill>
        <p:spPr>
          <a:xfrm rot="5400000">
            <a:off x="2578100" y="-2216150"/>
            <a:ext cx="6845300" cy="117221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459740" y="222250"/>
            <a:ext cx="11401425" cy="63366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601002" y="1588436"/>
            <a:ext cx="4147954" cy="861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8000" cap="all" dirty="0">
              <a:solidFill>
                <a:schemeClr val="tx1">
                  <a:lumMod val="65000"/>
                  <a:lumOff val="35000"/>
                </a:schemeClr>
              </a:solidFill>
              <a:uFillTx/>
              <a:latin typeface="Open Sans ExtraBold" panose="020B0906030804020204" charset="0"/>
              <a:ea typeface="Nunito Sans" charset="0"/>
              <a:cs typeface="Open Sans ExtraBold" panose="020B0906030804020204" charset="0"/>
            </a:endParaRPr>
          </a:p>
        </p:txBody>
      </p:sp>
      <p:sp>
        <p:nvSpPr>
          <p:cNvPr id="7" name="副标题 2"/>
          <p:cNvSpPr txBox="1"/>
          <p:nvPr/>
        </p:nvSpPr>
        <p:spPr>
          <a:xfrm>
            <a:off x="1126490" y="758190"/>
            <a:ext cx="10427970" cy="54552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50000"/>
              </a:lnSpc>
              <a:buNone/>
            </a:pPr>
            <a:r>
              <a:rPr lang="en-US" altLang="en-US" sz="2000" dirty="0">
                <a:solidFill>
                  <a:srgbClr val="00B050"/>
                </a:solidFill>
                <a:latin typeface="Times New Roman" panose="02020603050405020304" charset="0"/>
                <a:ea typeface="Nunito Sans" charset="0"/>
                <a:cs typeface="Times New Roman" panose="02020603050405020304" charset="0"/>
              </a:rPr>
              <a:t>Oracle</a:t>
            </a:r>
            <a:r>
              <a:rPr lang="en-U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charset="0"/>
                <a:ea typeface="Nunito Sans" charset="0"/>
                <a:cs typeface="Times New Roman" panose="02020603050405020304" charset="0"/>
              </a:rPr>
              <a:t> is a U.S.-based information technology company that offers a wide range of business-oriented products and services that include Oracle Database, a relational database management system (RDBMS). The company was founded in 1977 in California and is among the largest software and hardware companies in the world. </a:t>
            </a:r>
            <a:r>
              <a:rPr lang="en-US" sz="2000">
                <a:solidFill>
                  <a:srgbClr val="1F1F1F"/>
                </a:solidFill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Renowned for its robust </a:t>
            </a:r>
            <a:r>
              <a:rPr lang="en-US" sz="2000" b="1">
                <a:solidFill>
                  <a:srgbClr val="1F1F1F"/>
                </a:solidFill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database management systems </a:t>
            </a:r>
            <a:r>
              <a:rPr lang="en-US" sz="2000">
                <a:solidFill>
                  <a:srgbClr val="1F1F1F"/>
                </a:solidFill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and cloud infrastructure solutions.Offers a wide range of software applications used by businesses worldwide especially in 2010 it started on cloud Transformation.</a:t>
            </a:r>
            <a:endParaRPr lang="en-US" sz="200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</a:pPr>
            <a:endParaRPr lang="en-US" sz="200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000" b="1">
                <a:ln w="15875">
                  <a:solidFill>
                    <a:schemeClr val="accent1"/>
                  </a:solidFill>
                </a:ln>
                <a:noFill/>
                <a:effectLst/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Enterprise Software</a:t>
            </a:r>
            <a:r>
              <a:rPr lang="en-US" sz="2000">
                <a:solidFill>
                  <a:srgbClr val="1F1F1F"/>
                </a:solidFill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: </a:t>
            </a:r>
            <a:r>
              <a:rPr lang="en-US" sz="2000"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Enterprise software is designed to help large organizations manage and streamline their operations. </a:t>
            </a:r>
            <a:endParaRPr lang="en-US" sz="20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20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</a:pPr>
            <a:r>
              <a:rPr lang="en-US" sz="2000"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It helps organizations run efficiently by automating tasks, managing data, and facilitating communication across different departments.</a:t>
            </a:r>
            <a:endParaRPr lang="en-US" sz="20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000"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. </a:t>
            </a:r>
            <a:endParaRPr lang="en-US" sz="20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</a:pPr>
            <a:r>
              <a:rPr lang="en-US" sz="2000" b="1"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Example: </a:t>
            </a:r>
            <a:r>
              <a:rPr lang="en-US" sz="2000">
                <a:highlight>
                  <a:srgbClr val="FFFFFF"/>
                </a:highligh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Salesforce is a cloud-based Customer Relationship Management (CRM) platform. It helps companies manage customer interactions, sales, and data</a:t>
            </a:r>
            <a:endParaRPr sz="2000" b="1">
              <a:highlight>
                <a:srgbClr val="FFFFFF"/>
              </a:highligh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r>
              <a:rPr lang="en-US" sz="2000">
                <a:highlight>
                  <a:srgbClr val="FFFFFF"/>
                </a:highlight>
                <a:latin typeface="Times New Roman" panose="02020603050405020304" charset="0"/>
                <a:ea typeface="Times New Roman" panose="02020603050405020304"/>
                <a:cs typeface="Times New Roman" panose="02020603050405020304" charset="0"/>
                <a:sym typeface="Times New Roman" panose="02020603050405020304"/>
              </a:rPr>
              <a:t> </a:t>
            </a:r>
            <a:endParaRPr lang="en-US" sz="20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sz="1800"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lang="en-US" sz="1800" b="1">
              <a:highlight>
                <a:srgbClr val="FFFFFF"/>
              </a:highligh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</a:pPr>
            <a:endParaRPr lang="en-US" sz="1800" b="1">
              <a:highlight>
                <a:srgbClr val="FFFFFF"/>
              </a:highlight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180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0" indent="0" algn="l">
              <a:lnSpc>
                <a:spcPct val="150000"/>
              </a:lnSpc>
              <a:buNone/>
            </a:pPr>
            <a:endParaRPr lang="en-US" sz="1800">
              <a:solidFill>
                <a:srgbClr val="1F1F1F"/>
              </a:solidFill>
              <a:highlight>
                <a:srgbClr val="FFFFFF"/>
              </a:highlight>
              <a:latin typeface="Times New Roman" panose="02020603050405020304" charset="0"/>
              <a:ea typeface="Times New Roman" panose="02020603050405020304"/>
              <a:cs typeface="Times New Roman" panose="02020603050405020304" charset="0"/>
              <a:sym typeface="Times New Roman" panose="02020603050405020304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charset="0"/>
              <a:ea typeface="Nunito Sans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220" y="484505"/>
            <a:ext cx="10990580" cy="5692775"/>
          </a:xfrm>
        </p:spPr>
        <p:txBody>
          <a:bodyPr/>
          <a:p>
            <a:pPr marL="3657600" lvl="8" indent="457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800" b="1">
                <a:ln w="15875">
                  <a:gradFill>
                    <a:gsLst>
                      <a:gs pos="0">
                        <a:schemeClr val="accent1">
                          <a:hueMod val="80000"/>
                        </a:schemeClr>
                      </a:gs>
                      <a:gs pos="100000">
                        <a:schemeClr val="accent1"/>
                      </a:gs>
                    </a:gsLst>
                    <a:lin ang="2700000" scaled="1"/>
                  </a:gradFill>
                </a:ln>
                <a:noFill/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Oracle Cloud Services:</a:t>
            </a:r>
            <a:endParaRPr lang="en-US" sz="2800" b="1">
              <a:ln w="15875">
                <a:gradFill>
                  <a:gsLst>
                    <a:gs pos="0">
                      <a:schemeClr val="accent1">
                        <a:hueMod val="80000"/>
                      </a:schemeClr>
                    </a:gs>
                    <a:gs pos="100000">
                      <a:schemeClr val="accent1"/>
                    </a:gs>
                  </a:gsLst>
                  <a:lin ang="2700000" scaled="1"/>
                </a:gradFill>
              </a:ln>
              <a:noFill/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Compute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Storage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Networking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Database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Security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Developer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8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Observability and Management Services</a:t>
            </a:r>
            <a:endParaRPr sz="28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indent="0">
              <a:buNone/>
            </a:pP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12519025" y="-2626995"/>
            <a:ext cx="993140" cy="876490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340113" y="367207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20293" y="64004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Nunito Sans" charset="0"/>
                <a:ea typeface="Nunito Sans" charset="0"/>
                <a:cs typeface="Nunito Sans" charset="0"/>
              </a:rPr>
              <a:t>DBMS</a:t>
            </a:r>
            <a:r>
              <a:rPr lang="zh-CN" altLang="en-US" sz="280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642110" y="1772285"/>
            <a:ext cx="10081260" cy="4338320"/>
          </a:xfrm>
          <a:prstGeom prst="rect">
            <a:avLst/>
          </a:prstGeom>
          <a:solidFill>
            <a:schemeClr val="bg1"/>
          </a:solidFill>
          <a:ln w="19050">
            <a:solidFill>
              <a:srgbClr val="90BB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958340" y="1869440"/>
            <a:ext cx="9557385" cy="39884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 DBMS is software that allows users to create, manage, and manipulate databases. </a:t>
            </a: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Used to efficiently store, retrieve, and manage data in databases.</a:t>
            </a: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Amazon Using Oracle Database:</a:t>
            </a:r>
            <a:endParaRPr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Amazon needed a robust and scalable database system to handle vast amounts of product data, customer information, and transaction records.</a:t>
            </a: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So, they implemented </a:t>
            </a:r>
            <a:r>
              <a:rPr lang="en-US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Oracle Database</a:t>
            </a: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, a powerful RDBMS, to manage its e-commerce operations.</a:t>
            </a: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Oracle Products: Java, MySQL, Linux, NoSQL</a:t>
            </a: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  <a:scene3d>
              <a:camera prst="orthographicFront"/>
              <a:lightRig rig="threePt" dir="t"/>
            </a:scene3d>
          </a:bodyPr>
          <a:p>
            <a:r>
              <a:rPr lang="en-US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Cloud Computing &amp; Benifits with Real Time Example</a:t>
            </a:r>
            <a:endParaRPr lang="en-US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15015" cy="4360545"/>
          </a:xfrm>
        </p:spPr>
        <p:txBody>
          <a:bodyPr>
            <a:normAutofit/>
          </a:bodyPr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Instead of owning and maintaining your own computer hardware and software, you use resources provided by a third party over the internet. 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These resources can range from simple storage to complex computing power.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457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00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Benifits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 </a:t>
            </a: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Cost-Effective, Scalable,  Accessible, Fast &amp; Agile, Secure, Innovative,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</a:t>
            </a: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Eco-Friendly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 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Examples of cloud computing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Email: 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Gmail, Outlook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Office Suites: 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Google Docs, Microsoft 365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Video Streaming: 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Netflix, YouTube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Online Gaming: 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Many online games rely on cloud servers.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364980" cy="1334770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en-US" sz="36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OCI and It’s Archiecture</a:t>
            </a:r>
            <a:endParaRPr lang="en-US" sz="36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0870" y="1407160"/>
            <a:ext cx="10932795" cy="5159375"/>
          </a:xfrm>
        </p:spPr>
        <p:txBody>
          <a:bodyPr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Oracle Cloud Infrastructure (OCI) is a cloud computing platform offered by Oracle. It provides a wide range of services, including compute, storage, networking, database, and more. it as a virtual data center where you can rent computing resources like servers, storage, and software without having to manage the physical hardware.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207" name="Google Shape;207;p1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72185" y="2595880"/>
            <a:ext cx="9862856" cy="3757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Content Placeholder 6"/>
          <p:cNvSpPr/>
          <p:nvPr>
            <p:ph idx="1"/>
          </p:nvPr>
        </p:nvSpPr>
        <p:spPr>
          <a:xfrm>
            <a:off x="562610" y="580390"/>
            <a:ext cx="11038840" cy="5728970"/>
          </a:xfrm>
        </p:spPr>
        <p:txBody>
          <a:bodyPr>
            <a:normAutofit fontScale="90000" lnSpcReduction="20000"/>
          </a:bodyPr>
          <a:p>
            <a:pPr marL="76200" lvl="0" indent="0" algn="ctr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665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Cloud Models:</a:t>
            </a:r>
            <a:endParaRPr lang="en-US" sz="2665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spcBef>
                <a:spcPts val="48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Three primary cloud models: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Infrastructure as a Service (IaaS)</a:t>
            </a:r>
            <a:endParaRPr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Platform as a Service (PaaS)</a:t>
            </a:r>
            <a:endParaRPr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Software as a Service (SaaS)   </a:t>
            </a:r>
            <a:endParaRPr lang="en-US"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334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 b="1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1. Infrastracture as a Services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 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Provides virtualized computing resources over the internet.Users manage OS, applications, and data; providers manage hardware and networking.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Common use cases: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Hosting virtual machines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Scalable storage solutions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Disaster recovery solutions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Examples: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Amazon EC2, Microsoft Azure VMs, Oracle Cloud Infrastructure (OCI) Compute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533400" lvl="1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 </a:t>
            </a:r>
            <a:endParaRPr sz="2000" b="1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240" name="Google Shape;240;g3378d3ee370_0_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429250" y="1342390"/>
            <a:ext cx="5667375" cy="1829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2110" y="513715"/>
            <a:ext cx="11437620" cy="5663565"/>
          </a:xfrm>
        </p:spPr>
        <p:txBody>
          <a:bodyPr>
            <a:normAutofit lnSpcReduction="20000"/>
          </a:bodyPr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2. Platform as a Services:</a:t>
            </a:r>
            <a:endParaRPr lang="en-US" sz="20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Provides a complete development and deployment environment.Users focus on building applications; the provider manages underlying infrastructure.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Common use cases: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Application development &amp; deployment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API management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Database management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Examples</a:t>
            </a:r>
            <a:r>
              <a:rPr lang="en-US" sz="2000" b="1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Oracle APEX, Google App Engine, Microsoft Azure App Services.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3. Software as a Services:</a:t>
            </a:r>
            <a:endParaRPr lang="en-US" sz="20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Delivers software applications over the internet on a subscription basis.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Users only interact with the application; providers manage everything else. 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Common use cases: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Email &amp; collaboration tools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CRM &amp; ERP systems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Char char="–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File storage &amp; sharing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r>
              <a:rPr lang="en-US" sz="2000" b="1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Examples:</a:t>
            </a: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Google Workspace, Microsoft 365.</a:t>
            </a:r>
            <a:endParaRPr lang="en-US" sz="200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7620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Times New Roman" panose="02020603050405020304"/>
              <a:buNone/>
            </a:pP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endParaRPr lang="en-US" sz="2000"/>
          </a:p>
        </p:txBody>
      </p:sp>
      <p:pic>
        <p:nvPicPr>
          <p:cNvPr id="254" name="Google Shape;254;g3378d3ee370_0_21"/>
          <p:cNvPicPr preferRelativeResize="0"/>
          <p:nvPr/>
        </p:nvPicPr>
        <p:blipFill rotWithShape="1">
          <a:blip r:embed="rId1"/>
          <a:srcRect b="12380"/>
          <a:stretch>
            <a:fillRect/>
          </a:stretch>
        </p:blipFill>
        <p:spPr>
          <a:xfrm>
            <a:off x="5981065" y="1352550"/>
            <a:ext cx="5904865" cy="1401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3378d3ee370_0_26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703060" y="4656455"/>
            <a:ext cx="4963160" cy="2201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 rot="19920000">
            <a:off x="-1277937" y="-892175"/>
            <a:ext cx="7416800" cy="10546715"/>
          </a:xfrm>
          <a:prstGeom prst="rect">
            <a:avLst/>
          </a:prstGeom>
          <a:gradFill>
            <a:gsLst>
              <a:gs pos="0">
                <a:srgbClr val="A5CDD1"/>
              </a:gs>
              <a:gs pos="50000">
                <a:srgbClr val="A5CDD1"/>
              </a:gs>
              <a:gs pos="50000">
                <a:srgbClr val="F8FAF9"/>
              </a:gs>
              <a:gs pos="100000">
                <a:srgbClr val="F8FAF9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7" name="矩形 6"/>
          <p:cNvSpPr/>
          <p:nvPr/>
        </p:nvSpPr>
        <p:spPr>
          <a:xfrm rot="19920000">
            <a:off x="6053138" y="-2796540"/>
            <a:ext cx="7416800" cy="10546715"/>
          </a:xfrm>
          <a:prstGeom prst="rect">
            <a:avLst/>
          </a:prstGeom>
          <a:gradFill>
            <a:gsLst>
              <a:gs pos="0">
                <a:srgbClr val="D1E5EA"/>
              </a:gs>
              <a:gs pos="50000">
                <a:srgbClr val="D1E5EA"/>
              </a:gs>
              <a:gs pos="50000">
                <a:srgbClr val="F8FAF9"/>
              </a:gs>
              <a:gs pos="100000">
                <a:srgbClr val="F8FAF9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Nunito Sans" charset="0"/>
            </a:endParaRPr>
          </a:p>
        </p:txBody>
      </p:sp>
      <p:pic>
        <p:nvPicPr>
          <p:cNvPr id="9" name="图片 8" descr="4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 rot="5400000">
            <a:off x="2171528" y="-2933871"/>
            <a:ext cx="7622663" cy="13053279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247" y="-396063"/>
            <a:ext cx="11511775" cy="6123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Nunito Sans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95953" y="444465"/>
            <a:ext cx="315141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ln w="15875">
                  <a:solidFill>
                    <a:schemeClr val="accent1"/>
                  </a:solidFill>
                </a:ln>
                <a:noFill/>
                <a:effectLst/>
                <a:latin typeface="Nunito Sans" charset="0"/>
                <a:ea typeface="Nunito Sans" charset="0"/>
                <a:cs typeface="Nunito Sans" charset="0"/>
              </a:rPr>
              <a:t>SDLC Life Cycle</a:t>
            </a:r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5" name="文本占位符 14"/>
          <p:cNvSpPr txBox="1"/>
          <p:nvPr/>
        </p:nvSpPr>
        <p:spPr>
          <a:xfrm>
            <a:off x="5488845" y="3780386"/>
            <a:ext cx="1555422" cy="42354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2400" b="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Project </a:t>
            </a:r>
            <a:r>
              <a:rPr lang="en-US" altLang="zh-CN" sz="2400" b="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2</a:t>
            </a:r>
            <a:endParaRPr lang="en-US" altLang="zh-CN" sz="2400" b="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7" name="文本占位符 14"/>
          <p:cNvSpPr txBox="1"/>
          <p:nvPr/>
        </p:nvSpPr>
        <p:spPr>
          <a:xfrm>
            <a:off x="4366165" y="3012010"/>
            <a:ext cx="1460542" cy="33972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b="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Project 1</a:t>
            </a:r>
            <a:endParaRPr b="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19" name="文本占位符 14"/>
          <p:cNvSpPr txBox="1"/>
          <p:nvPr/>
        </p:nvSpPr>
        <p:spPr>
          <a:xfrm>
            <a:off x="6435821" y="2772284"/>
            <a:ext cx="1460542" cy="33972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b="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Project </a:t>
            </a:r>
            <a:r>
              <a:rPr lang="en-US" b="0" dirty="0">
                <a:solidFill>
                  <a:schemeClr val="bg1"/>
                </a:solidFill>
                <a:latin typeface="Nunito Sans" charset="0"/>
                <a:ea typeface="Nunito Sans" charset="0"/>
                <a:cs typeface="Nunito Sans" charset="0"/>
              </a:rPr>
              <a:t>3</a:t>
            </a:r>
            <a:endParaRPr lang="en-US" b="0" dirty="0">
              <a:solidFill>
                <a:schemeClr val="bg1"/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699260" y="4986655"/>
            <a:ext cx="9272905" cy="344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.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8374612" y="2604803"/>
            <a:ext cx="2835255" cy="1360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Presentations are communication tools that can be used as demonstrations, lectures, speeches, reports, and more. Most of the time, they're presented before an audience. 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33120" y="1063625"/>
            <a:ext cx="6992620" cy="441896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Agile is a project management and software development approach focused on iterative progress.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It emphasizes flexibility, customer collaboration, and continuous improvement.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Common Agile frameworks: Scrum, Lean, XP.</a:t>
            </a:r>
            <a:endParaRPr lang="en-US"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r>
              <a:rPr lang="en-US" altLang="zh-CN" sz="2000" b="1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Nunito Sans" charset="0"/>
                <a:ea typeface="Nunito Sans" charset="0"/>
                <a:cs typeface="Nunito Sans" charset="0"/>
              </a:rPr>
              <a:t>Reason for Choosing Agile:</a:t>
            </a:r>
            <a:endParaRPr lang="en-US" altLang="zh-CN" sz="2000" b="1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Nunito Sans" charset="0"/>
              <a:ea typeface="Nunito Sans" charset="0"/>
              <a:cs typeface="Nunito Sans" charset="0"/>
            </a:endParaRPr>
          </a:p>
          <a:p>
            <a:pPr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None/>
            </a:pPr>
            <a:endParaRPr lang="en-US" altLang="zh-CN" sz="2000" b="1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Nunito Sans" charset="0"/>
              <a:ea typeface="Nunito Sans" charset="0"/>
              <a:cs typeface="Nunito Sans" charset="0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Faster and more efficient project delivery.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Encourages adaptability and responsiveness to change.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Enhances collaboration and communication among teams.</a:t>
            </a:r>
            <a:endParaRPr sz="2000"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 panose="02020603050405020304"/>
              <a:buChar char="•"/>
            </a:pPr>
            <a:r>
              <a:rPr lang="en-US" sz="2000"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Focuses on delivering value to custome</a:t>
            </a:r>
            <a:endParaRPr lang="en-US" altLang="zh-CN" sz="2000" b="1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7" name="文本占位符 14"/>
          <p:cNvSpPr txBox="1"/>
          <p:nvPr/>
        </p:nvSpPr>
        <p:spPr>
          <a:xfrm>
            <a:off x="1208405" y="177165"/>
            <a:ext cx="4446905" cy="511175"/>
          </a:xfrm>
          <a:prstGeom prst="rect">
            <a:avLst/>
          </a:prstGeom>
        </p:spPr>
        <p:txBody>
          <a:bodyPr vert="horz" wrap="square" lIns="91440" tIns="45720" rIns="91440" bIns="45720" rtlCol="0">
            <a:no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r"/>
            <a:r>
              <a:rPr lang="en-US" altLang="zh-CN" sz="24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Nunito Sans" charset="0"/>
                <a:ea typeface="Nunito Sans" charset="0"/>
                <a:cs typeface="Nunito Sans" charset="0"/>
              </a:rPr>
              <a:t>Introduction to Agile</a:t>
            </a:r>
            <a:r>
              <a:rPr lang="zh-CN" altLang="en-US" sz="240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  <a:latin typeface="Nunito Sans" charset="0"/>
                <a:ea typeface="Nunito Sans" charset="0"/>
                <a:cs typeface="Nunito Sans" charset="0"/>
              </a:rPr>
              <a:t> </a:t>
            </a:r>
            <a:endParaRPr lang="zh-CN" altLang="en-US" sz="240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Nunito Sans" charset="0"/>
              <a:ea typeface="Nunito Sans" charset="0"/>
              <a:cs typeface="Nunito Sans" charset="0"/>
            </a:endParaRPr>
          </a:p>
        </p:txBody>
      </p:sp>
      <p:sp>
        <p:nvSpPr>
          <p:cNvPr id="29" name="文本占位符 14"/>
          <p:cNvSpPr txBox="1"/>
          <p:nvPr/>
        </p:nvSpPr>
        <p:spPr>
          <a:xfrm>
            <a:off x="8455660" y="2122805"/>
            <a:ext cx="2025650" cy="33972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defPPr>
              <a:defRPr lang="zh-CN"/>
            </a:defPPr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汉仪雅酷黑 45W" panose="020B0404020202020204" pitchFamily="34" charset="-122"/>
                <a:ea typeface="汉仪雅酷黑 45W" panose="020B0404020202020204" pitchFamily="34" charset="-122"/>
                <a:cs typeface="阿里巴巴普惠体 R" panose="00020600040101010101" pitchFamily="18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zh-CN" altLang="en-US" b="0" dirty="0">
                <a:solidFill>
                  <a:schemeClr val="tx1">
                    <a:lumMod val="75000"/>
                    <a:lumOff val="25000"/>
                  </a:schemeClr>
                </a:solidFill>
                <a:latin typeface="Nunito Sans" charset="0"/>
                <a:ea typeface="Nunito Sans" charset="0"/>
                <a:cs typeface="Nunito Sans" charset="0"/>
              </a:rPr>
              <a:t>Your Title Here </a:t>
            </a:r>
            <a:endParaRPr lang="zh-CN" altLang="en-US" b="0" dirty="0">
              <a:solidFill>
                <a:schemeClr val="tx1">
                  <a:lumMod val="75000"/>
                  <a:lumOff val="25000"/>
                </a:schemeClr>
              </a:solidFill>
              <a:latin typeface="Nunito Sans" charset="0"/>
              <a:ea typeface="Nunito Sans" charset="0"/>
              <a:cs typeface="Nunito Sans" charset="0"/>
            </a:endParaRPr>
          </a:p>
        </p:txBody>
      </p:sp>
      <p:pic>
        <p:nvPicPr>
          <p:cNvPr id="94" name="Google Shape;94;g33a797bda41_0_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826375" y="1487170"/>
            <a:ext cx="3556000" cy="4240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8460,&quot;width&quot;:10780}"/>
</p:tagLst>
</file>

<file path=ppt/tags/tag2.xml><?xml version="1.0" encoding="utf-8"?>
<p:tagLst xmlns:p="http://schemas.openxmlformats.org/presentationml/2006/main">
  <p:tag name="KSO_WPP_MARK_KEY" val="19439bb6-c017-49bb-acea-dd3dfbf8be85"/>
  <p:tag name="COMMONDATA" val="eyJoZGlkIjoiMmNmYmEwOWQ4Y2Q0M2IxMGZkNjI4ZjhkZDQyNzg1OT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Nunito Sans Light"/>
        <a:ea typeface=""/>
        <a:cs typeface=""/>
        <a:font script="Jpan" typeface="游ゴシック Light"/>
        <a:font script="Hang" typeface="맑은 고딕"/>
        <a:font script="Hans" typeface="Nunito Sans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"/>
        <a:ea typeface=""/>
        <a:cs typeface=""/>
        <a:font script="Jpan" typeface="游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Nunito Sans ExtraBold"/>
        <a:ea typeface=""/>
        <a:cs typeface=""/>
        <a:font script="Jpan" typeface="ＭＳ Ｐゴシック"/>
        <a:font script="Hang" typeface="맑은 고딕"/>
        <a:font script="Hans" typeface="Nunito Sans"/>
        <a:font script="Hant" typeface="新細明體"/>
        <a:font script="Arab" typeface="Nunito Sans"/>
        <a:font script="Hebr" typeface="Nunito 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Nunito 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5753</Words>
  <Application>WPS Presentation</Application>
  <PresentationFormat>宽屏</PresentationFormat>
  <Paragraphs>213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0" baseType="lpstr">
      <vt:lpstr>Arial</vt:lpstr>
      <vt:lpstr>SimSun</vt:lpstr>
      <vt:lpstr>Wingdings</vt:lpstr>
      <vt:lpstr>Nunito Sans</vt:lpstr>
      <vt:lpstr>Nunito Sans Light</vt:lpstr>
      <vt:lpstr>Nunito Sans ExtraBold</vt:lpstr>
      <vt:lpstr>Open Sans ExtraBold</vt:lpstr>
      <vt:lpstr>Yu Gothic UI Semibold</vt:lpstr>
      <vt:lpstr>Times New Roman</vt:lpstr>
      <vt:lpstr>Times New Roman</vt:lpstr>
      <vt:lpstr>Arial</vt:lpstr>
      <vt:lpstr>汉仪雅酷黑 45W</vt:lpstr>
      <vt:lpstr>阿里巴巴普惠体 R</vt:lpstr>
      <vt:lpstr>Microsoft YaHei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Cloud Computing &amp; Benifits with Real Time Example</vt:lpstr>
      <vt:lpstr>OCI and It’s Archiecture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 strator</dc:creator>
  <cp:lastModifiedBy>DELL</cp:lastModifiedBy>
  <cp:revision>24</cp:revision>
  <dcterms:created xsi:type="dcterms:W3CDTF">2020-05-07T17:08:00Z</dcterms:created>
  <dcterms:modified xsi:type="dcterms:W3CDTF">2025-06-23T10:19:21Z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99E7EFE359EB44BDA61E6B04B090AF3D_11</vt:lpwstr>
  </property>
  <property fmtid="{D5CDD505-2E9C-101B-9397-08002B2CF9AE}" pid="3" name="KSOProductBuildVer">
    <vt:lpwstr>1033-12.2.0.21546</vt:lpwstr>
  </property>
</Properties>
</file>

<file path=docProps/thumbnail.jpeg>
</file>